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72" r:id="rId5"/>
    <p:sldId id="273" r:id="rId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7216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67489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039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9787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980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22433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795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3539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062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0084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8999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1812A-3F0A-43B0-A09A-11E5A600DBF9}" type="datetimeFigureOut">
              <a:rPr lang="sv-SE" smtClean="0"/>
              <a:t>2016-01-27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206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l.dropboxusercontent.com/u/13700179/virmlab.zip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0305" y="1398494"/>
            <a:ext cx="11178988" cy="1362636"/>
          </a:xfrm>
        </p:spPr>
        <p:txBody>
          <a:bodyPr>
            <a:normAutofit/>
          </a:bodyPr>
          <a:lstStyle/>
          <a:p>
            <a:r>
              <a:rPr lang="sv-SE" sz="5400" b="1" dirty="0" smtClean="0"/>
              <a:t>virmlab – </a:t>
            </a:r>
            <a:r>
              <a:rPr lang="en-US" sz="5400" dirty="0" smtClean="0"/>
              <a:t>What’s new</a:t>
            </a:r>
            <a:endParaRPr lang="sv-SE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20988"/>
            <a:ext cx="9144000" cy="936812"/>
          </a:xfrm>
        </p:spPr>
        <p:txBody>
          <a:bodyPr/>
          <a:lstStyle/>
          <a:p>
            <a:r>
              <a:rPr lang="sv-SE" dirty="0" smtClean="0"/>
              <a:t>Ulf Carlberg</a:t>
            </a:r>
            <a:endParaRPr lang="sv-SE" dirty="0"/>
          </a:p>
        </p:txBody>
      </p:sp>
      <p:sp>
        <p:nvSpPr>
          <p:cNvPr id="4" name="TextBox 3"/>
          <p:cNvSpPr txBox="1"/>
          <p:nvPr/>
        </p:nvSpPr>
        <p:spPr>
          <a:xfrm>
            <a:off x="258871" y="5790912"/>
            <a:ext cx="11674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Public, open source software available for download at:</a:t>
            </a:r>
          </a:p>
          <a:p>
            <a:pPr algn="ctr"/>
            <a:r>
              <a:rPr lang="sv-SE" sz="2400" dirty="0" smtClean="0">
                <a:hlinkClick r:id="rId2"/>
              </a:rPr>
              <a:t>https</a:t>
            </a:r>
            <a:r>
              <a:rPr lang="sv-SE" sz="2400" dirty="0">
                <a:hlinkClick r:id="rId2"/>
              </a:rPr>
              <a:t>://</a:t>
            </a:r>
            <a:r>
              <a:rPr lang="sv-SE" sz="2400" dirty="0" smtClean="0">
                <a:hlinkClick r:id="rId2"/>
              </a:rPr>
              <a:t>dl.dropboxusercontent.com/u/13700179/virmlab.zip</a:t>
            </a:r>
            <a:endParaRPr lang="sv-SE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752165" y="347830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2016-01-27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767585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Changes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48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Angles are given in degrees (not radians</a:t>
            </a:r>
            <a:r>
              <a:rPr lang="en-US" dirty="0" smtClean="0"/>
              <a:t>), both as inputs and internally in functions.</a:t>
            </a:r>
          </a:p>
          <a:p>
            <a:pPr lvl="1"/>
            <a:r>
              <a:rPr lang="en-US" dirty="0" smtClean="0"/>
              <a:t>Easier </a:t>
            </a:r>
            <a:r>
              <a:rPr lang="en-US" dirty="0" smtClean="0"/>
              <a:t>to interpret for humans.</a:t>
            </a:r>
          </a:p>
          <a:p>
            <a:pPr lvl="1"/>
            <a:r>
              <a:rPr lang="en-US" dirty="0" smtClean="0"/>
              <a:t>180 </a:t>
            </a:r>
            <a:r>
              <a:rPr lang="en-US" dirty="0" err="1" smtClean="0"/>
              <a:t>deg</a:t>
            </a:r>
            <a:r>
              <a:rPr lang="en-US" dirty="0" smtClean="0"/>
              <a:t> is exact, pi is approximated.</a:t>
            </a:r>
          </a:p>
          <a:p>
            <a:pPr lvl="1"/>
            <a:r>
              <a:rPr lang="en-US" dirty="0" smtClean="0"/>
              <a:t>Often ASCII data files use degrees.</a:t>
            </a:r>
            <a:endParaRPr lang="en-US" dirty="0" smtClean="0"/>
          </a:p>
          <a:p>
            <a:pPr lvl="1"/>
            <a:r>
              <a:rPr lang="en-US" dirty="0" smtClean="0"/>
              <a:t>Matlab have functions that can handle degrees (</a:t>
            </a:r>
            <a:r>
              <a:rPr lang="en-US" dirty="0" err="1" smtClean="0"/>
              <a:t>sind</a:t>
            </a:r>
            <a:r>
              <a:rPr lang="en-US" dirty="0" smtClean="0"/>
              <a:t>, atan2d, …).</a:t>
            </a:r>
          </a:p>
          <a:p>
            <a:r>
              <a:rPr lang="en-US" dirty="0" smtClean="0"/>
              <a:t>Waves, positions, and antennas are defined in slightly different structures (see next slides).</a:t>
            </a:r>
          </a:p>
          <a:p>
            <a:r>
              <a:rPr lang="en-US" dirty="0" smtClean="0"/>
              <a:t>Channel matrix H is calculated with certain dimensions, see next slides.</a:t>
            </a:r>
          </a:p>
          <a:p>
            <a:r>
              <a:rPr lang="en-US" dirty="0" smtClean="0"/>
              <a:t>Code is placed in several folders, see next slides.</a:t>
            </a:r>
          </a:p>
        </p:txBody>
      </p:sp>
    </p:spTree>
    <p:extLst>
      <p:ext uri="{BB962C8B-B14F-4D97-AF65-F5344CB8AC3E}">
        <p14:creationId xmlns:p14="http://schemas.microsoft.com/office/powerpoint/2010/main" val="56565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5" descr="example05_3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618" y="4658960"/>
            <a:ext cx="1884723" cy="19930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728" y="149421"/>
            <a:ext cx="3225468" cy="3301992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5490" y="149420"/>
            <a:ext cx="8229600" cy="850900"/>
          </a:xfrm>
        </p:spPr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Struct</a:t>
            </a:r>
            <a:r>
              <a:rPr lang="en-US" dirty="0" smtClean="0"/>
              <a:t>” for Waves, Antennas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334356" y="1718000"/>
            <a:ext cx="3929090" cy="493396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w = 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env_type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'3D'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N: 10000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Nw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20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Ntx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4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pol_type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'LP'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K: []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theta_min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theta_max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180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phi_min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phi_max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360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theta: [10000x20x4 double]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phi: [10000x20x4 double]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Eth: [10000x20x4 double]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Eph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[10000x20x4 double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]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Platshållare för innehåll 2"/>
          <p:cNvSpPr txBox="1">
            <a:spLocks/>
          </p:cNvSpPr>
          <p:nvPr/>
        </p:nvSpPr>
        <p:spPr>
          <a:xfrm>
            <a:off x="5084259" y="1704582"/>
            <a:ext cx="3929090" cy="4515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a = 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type: '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farfield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'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name: '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inc.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electric dipole'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actions: {'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gen_farfield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('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inc.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electric dipole', 19, 37)'}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freq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-1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Nth: 19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37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Nfreq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1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theta: [19x1 double]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phi: [37x1 double]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Eth: [19x37 double]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Eph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[19x37 double]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pow_rad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12.5350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94293" y="4301368"/>
            <a:ext cx="1048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(0-180)</a:t>
            </a:r>
            <a:endParaRPr lang="sv-SE" dirty="0"/>
          </a:p>
        </p:txBody>
      </p:sp>
      <p:sp>
        <p:nvSpPr>
          <p:cNvPr id="9" name="TextBox 8"/>
          <p:cNvSpPr txBox="1"/>
          <p:nvPr/>
        </p:nvSpPr>
        <p:spPr>
          <a:xfrm>
            <a:off x="8298209" y="4733453"/>
            <a:ext cx="1048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(0-360)</a:t>
            </a:r>
            <a:endParaRPr lang="sv-SE" dirty="0"/>
          </a:p>
        </p:txBody>
      </p:sp>
      <p:sp>
        <p:nvSpPr>
          <p:cNvPr id="10" name="TextBox 9"/>
          <p:cNvSpPr txBox="1"/>
          <p:nvPr/>
        </p:nvSpPr>
        <p:spPr>
          <a:xfrm>
            <a:off x="8191198" y="5076770"/>
            <a:ext cx="1255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(</a:t>
            </a:r>
            <a:r>
              <a:rPr lang="sv-SE" dirty="0" err="1" smtClean="0"/>
              <a:t>complex</a:t>
            </a:r>
            <a:r>
              <a:rPr lang="sv-SE" dirty="0" smtClean="0"/>
              <a:t>)</a:t>
            </a:r>
            <a:endParaRPr lang="sv-SE" dirty="0"/>
          </a:p>
        </p:txBody>
      </p:sp>
      <p:sp>
        <p:nvSpPr>
          <p:cNvPr id="11" name="TextBox 10"/>
          <p:cNvSpPr txBox="1"/>
          <p:nvPr/>
        </p:nvSpPr>
        <p:spPr>
          <a:xfrm>
            <a:off x="8191198" y="5426354"/>
            <a:ext cx="1255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(</a:t>
            </a:r>
            <a:r>
              <a:rPr lang="sv-SE" dirty="0" err="1" smtClean="0"/>
              <a:t>complex</a:t>
            </a:r>
            <a:r>
              <a:rPr lang="sv-SE" dirty="0" smtClean="0"/>
              <a:t>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1798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51625" y="149420"/>
            <a:ext cx="9976351" cy="850900"/>
          </a:xfrm>
        </p:spPr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Struct</a:t>
            </a:r>
            <a:r>
              <a:rPr lang="en-US" dirty="0" smtClean="0"/>
              <a:t>” for Positions, Channel matrix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951625" y="1299435"/>
            <a:ext cx="3929090" cy="36042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p = 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  N: 2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 Na: 1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  x: [2x1 double]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  y: [2x1 double]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  z: [2x1 double]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alpha: [2x1 double]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1400" dirty="0" err="1">
                <a:latin typeface="Courier New" pitchFamily="49" charset="0"/>
                <a:cs typeface="Courier New" pitchFamily="49" charset="0"/>
              </a:rPr>
              <a:t>theta</a:t>
            </a:r>
            <a:r>
              <a:rPr lang="fr-FR" sz="1400" dirty="0">
                <a:latin typeface="Courier New" pitchFamily="49" charset="0"/>
                <a:cs typeface="Courier New" pitchFamily="49" charset="0"/>
              </a:rPr>
              <a:t>: [2x1 double]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phi: [2x1 double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None/>
            </a:pPr>
            <a:endParaRPr lang="fr-FR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Platshållare för innehåll 2"/>
          <p:cNvSpPr txBox="1">
            <a:spLocks/>
          </p:cNvSpPr>
          <p:nvPr/>
        </p:nvSpPr>
        <p:spPr>
          <a:xfrm>
            <a:off x="6438025" y="1299433"/>
            <a:ext cx="3929090" cy="780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H: [1x4x2x10000 double]</a:t>
            </a:r>
          </a:p>
          <a:p>
            <a:pPr>
              <a:buFont typeface="Arial" panose="020B0604020202020204" pitchFamily="34" charset="0"/>
              <a:buNone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8" name="Straight Arrow Connector 7"/>
          <p:cNvCxnSpPr>
            <a:stCxn id="11" idx="0"/>
          </p:cNvCxnSpPr>
          <p:nvPr/>
        </p:nvCxnSpPr>
        <p:spPr>
          <a:xfrm flipV="1">
            <a:off x="5578005" y="1532967"/>
            <a:ext cx="1432397" cy="65366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latshållare för innehåll 2"/>
          <p:cNvSpPr txBox="1">
            <a:spLocks/>
          </p:cNvSpPr>
          <p:nvPr/>
        </p:nvSpPr>
        <p:spPr>
          <a:xfrm>
            <a:off x="4736006" y="2186633"/>
            <a:ext cx="1683998" cy="4442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1400" dirty="0" err="1" smtClean="0">
                <a:latin typeface="Courier New" pitchFamily="49" charset="0"/>
                <a:cs typeface="Courier New" pitchFamily="49" charset="0"/>
              </a:rPr>
              <a:t>Nrx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fr-FR" sz="1400" dirty="0" err="1" smtClean="0">
                <a:latin typeface="Courier New" pitchFamily="49" charset="0"/>
                <a:cs typeface="Courier New" pitchFamily="49" charset="0"/>
              </a:rPr>
              <a:t>numel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(a)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Platshållare för innehåll 2"/>
          <p:cNvSpPr txBox="1">
            <a:spLocks/>
          </p:cNvSpPr>
          <p:nvPr/>
        </p:nvSpPr>
        <p:spPr>
          <a:xfrm>
            <a:off x="5678666" y="3208303"/>
            <a:ext cx="1683998" cy="368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1400" dirty="0" err="1" smtClean="0">
                <a:latin typeface="Courier New" pitchFamily="49" charset="0"/>
                <a:cs typeface="Courier New" pitchFamily="49" charset="0"/>
              </a:rPr>
              <a:t>Ntx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fr-FR" sz="1400" dirty="0" err="1" smtClean="0">
                <a:latin typeface="Courier New" pitchFamily="49" charset="0"/>
                <a:cs typeface="Courier New" pitchFamily="49" charset="0"/>
              </a:rPr>
              <a:t>w.Ntx</a:t>
            </a:r>
            <a:endParaRPr lang="fr-FR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Platshållare för innehåll 2"/>
          <p:cNvSpPr txBox="1">
            <a:spLocks/>
          </p:cNvSpPr>
          <p:nvPr/>
        </p:nvSpPr>
        <p:spPr>
          <a:xfrm>
            <a:off x="7362664" y="3456201"/>
            <a:ext cx="2362675" cy="368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1400" dirty="0" err="1" smtClean="0">
                <a:latin typeface="Courier New" pitchFamily="49" charset="0"/>
                <a:cs typeface="Courier New" pitchFamily="49" charset="0"/>
              </a:rPr>
              <a:t>Npositions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fr-FR" sz="1400" dirty="0" err="1" smtClean="0">
                <a:latin typeface="Courier New" pitchFamily="49" charset="0"/>
                <a:cs typeface="Courier New" pitchFamily="49" charset="0"/>
              </a:rPr>
              <a:t>p.N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Platshållare för innehåll 2"/>
          <p:cNvSpPr txBox="1">
            <a:spLocks/>
          </p:cNvSpPr>
          <p:nvPr/>
        </p:nvSpPr>
        <p:spPr>
          <a:xfrm>
            <a:off x="8769484" y="2630917"/>
            <a:ext cx="2362675" cy="368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1400" dirty="0" err="1" smtClean="0">
                <a:latin typeface="Courier New" pitchFamily="49" charset="0"/>
                <a:cs typeface="Courier New" pitchFamily="49" charset="0"/>
              </a:rPr>
              <a:t>Nrealizations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fr-FR" sz="1400" dirty="0" err="1" smtClean="0">
                <a:latin typeface="Courier New" pitchFamily="49" charset="0"/>
                <a:cs typeface="Courier New" pitchFamily="49" charset="0"/>
              </a:rPr>
              <a:t>w.N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438025" y="1532966"/>
            <a:ext cx="724777" cy="15685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436022" y="1555755"/>
            <a:ext cx="748754" cy="183654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943050" y="1532967"/>
            <a:ext cx="1622659" cy="109795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76983" y="4704796"/>
            <a:ext cx="4532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Typically</a:t>
            </a:r>
            <a:r>
              <a:rPr lang="sv-SE" dirty="0" smtClean="0"/>
              <a:t>, </a:t>
            </a:r>
            <a:r>
              <a:rPr lang="sv-SE" dirty="0" err="1" smtClean="0"/>
              <a:t>Nrx</a:t>
            </a:r>
            <a:r>
              <a:rPr lang="sv-SE" dirty="0" smtClean="0"/>
              <a:t> and </a:t>
            </a:r>
            <a:r>
              <a:rPr lang="sv-SE" dirty="0" err="1" smtClean="0"/>
              <a:t>Ntx</a:t>
            </a:r>
            <a:r>
              <a:rPr lang="sv-SE" dirty="0" smtClean="0"/>
              <a:t> is small (1-8) and </a:t>
            </a:r>
            <a:r>
              <a:rPr lang="sv-SE" dirty="0" err="1" smtClean="0"/>
              <a:t>Npositions</a:t>
            </a:r>
            <a:r>
              <a:rPr lang="sv-SE" dirty="0" smtClean="0"/>
              <a:t> and/or </a:t>
            </a:r>
            <a:r>
              <a:rPr lang="sv-SE" dirty="0" err="1" smtClean="0"/>
              <a:t>Nrealizations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</a:t>
            </a:r>
            <a:r>
              <a:rPr lang="sv-SE" dirty="0" err="1" smtClean="0"/>
              <a:t>large</a:t>
            </a:r>
            <a:r>
              <a:rPr lang="sv-SE" dirty="0" smtClean="0"/>
              <a:t>. The </a:t>
            </a:r>
            <a:r>
              <a:rPr lang="sv-SE" dirty="0" err="1" smtClean="0"/>
              <a:t>code</a:t>
            </a:r>
            <a:r>
              <a:rPr lang="sv-SE" dirty="0" smtClean="0"/>
              <a:t> is </a:t>
            </a:r>
            <a:r>
              <a:rPr lang="sv-SE" dirty="0" err="1" smtClean="0"/>
              <a:t>optimized</a:t>
            </a:r>
            <a:r>
              <a:rPr lang="sv-SE" dirty="0" smtClean="0"/>
              <a:t> for </a:t>
            </a:r>
            <a:r>
              <a:rPr lang="sv-SE" dirty="0" err="1" smtClean="0"/>
              <a:t>this</a:t>
            </a:r>
            <a:r>
              <a:rPr lang="sv-SE" dirty="0" smtClean="0"/>
              <a:t>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70790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Folder Structure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demo </a:t>
            </a:r>
            <a:r>
              <a:rPr lang="en-US" dirty="0" smtClean="0"/>
              <a:t>– example input files (replaces example*.m)</a:t>
            </a:r>
          </a:p>
          <a:p>
            <a:r>
              <a:rPr lang="en-US" b="1" dirty="0" smtClean="0"/>
              <a:t>doc</a:t>
            </a:r>
            <a:r>
              <a:rPr lang="en-US" dirty="0" smtClean="0"/>
              <a:t> – documentation files (text, Word, PowerPoint)</a:t>
            </a:r>
          </a:p>
          <a:p>
            <a:r>
              <a:rPr lang="en-US" b="1" dirty="0" smtClean="0"/>
              <a:t>main</a:t>
            </a:r>
            <a:r>
              <a:rPr lang="en-US" dirty="0" smtClean="0"/>
              <a:t> – main source code functions. </a:t>
            </a:r>
            <a:r>
              <a:rPr lang="en-US" dirty="0" smtClean="0">
                <a:solidFill>
                  <a:srgbClr val="FF0000"/>
                </a:solidFill>
              </a:rPr>
              <a:t>This folder should be added to Matlab’s path (once)!</a:t>
            </a:r>
          </a:p>
          <a:p>
            <a:r>
              <a:rPr lang="en-US" b="1" dirty="0" smtClean="0"/>
              <a:t>test</a:t>
            </a:r>
            <a:r>
              <a:rPr lang="en-US" dirty="0" smtClean="0"/>
              <a:t> – test functions for verifying source code functions. Also useful as example of how to use various functions.</a:t>
            </a:r>
          </a:p>
          <a:p>
            <a:r>
              <a:rPr lang="en-US" dirty="0" smtClean="0"/>
              <a:t>Create your own folders with your own files…</a:t>
            </a:r>
          </a:p>
        </p:txBody>
      </p:sp>
    </p:spTree>
    <p:extLst>
      <p:ext uri="{BB962C8B-B14F-4D97-AF65-F5344CB8AC3E}">
        <p14:creationId xmlns:p14="http://schemas.microsoft.com/office/powerpoint/2010/main" val="195793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460</Words>
  <Application>Microsoft Office PowerPoint</Application>
  <PresentationFormat>Widescreen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Office Theme</vt:lpstr>
      <vt:lpstr>virmlab – What’s new</vt:lpstr>
      <vt:lpstr>Major Changes</vt:lpstr>
      <vt:lpstr>“Struct” for Waves, Antennas</vt:lpstr>
      <vt:lpstr>“Struct” for Positions, Channel matrix</vt:lpstr>
      <vt:lpstr>Folder Structure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Antenna and Propagation Environment Analysis using virmlab</dc:title>
  <dc:creator>Ulf Carlberg</dc:creator>
  <cp:lastModifiedBy>Ulf Carlberg</cp:lastModifiedBy>
  <cp:revision>21</cp:revision>
  <dcterms:created xsi:type="dcterms:W3CDTF">2016-01-26T10:40:20Z</dcterms:created>
  <dcterms:modified xsi:type="dcterms:W3CDTF">2016-01-27T15:23:28Z</dcterms:modified>
</cp:coreProperties>
</file>