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7" r:id="rId5"/>
    <p:sldId id="278" r:id="rId6"/>
    <p:sldId id="279" r:id="rId7"/>
    <p:sldId id="280" r:id="rId8"/>
    <p:sldId id="281" r:id="rId9"/>
    <p:sldId id="264" r:id="rId10"/>
    <p:sldId id="263" r:id="rId11"/>
    <p:sldId id="265" r:id="rId12"/>
    <p:sldId id="266" r:id="rId13"/>
    <p:sldId id="272" r:id="rId14"/>
    <p:sldId id="273" r:id="rId15"/>
    <p:sldId id="267" r:id="rId16"/>
    <p:sldId id="268" r:id="rId17"/>
    <p:sldId id="260" r:id="rId18"/>
    <p:sldId id="259" r:id="rId19"/>
    <p:sldId id="275" r:id="rId20"/>
    <p:sldId id="274" r:id="rId2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721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748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039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978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98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243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795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539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062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008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8999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1812A-3F0A-43B0-A09A-11E5A600DBF9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C66E3-CA62-4DE0-9801-AA44E308C29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206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l.dropboxusercontent.com/u/13700179/virmlab.zi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l.dropboxusercontent.com/u/13700179/virmlab.zi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tool.com/downloads/matlab_style_guideline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0305" y="1398493"/>
            <a:ext cx="11178988" cy="1945341"/>
          </a:xfrm>
        </p:spPr>
        <p:txBody>
          <a:bodyPr>
            <a:normAutofit/>
          </a:bodyPr>
          <a:lstStyle/>
          <a:p>
            <a:r>
              <a:rPr lang="sv-SE" sz="5400" b="1" dirty="0"/>
              <a:t>virmlab – </a:t>
            </a:r>
            <a:r>
              <a:rPr lang="en-US" sz="5400" dirty="0"/>
              <a:t>A Matlab tool for Antenna</a:t>
            </a:r>
            <a:r>
              <a:rPr lang="sv-SE" sz="5400" dirty="0"/>
              <a:t> and </a:t>
            </a:r>
            <a:r>
              <a:rPr lang="en-US" sz="5400" dirty="0"/>
              <a:t>Propagation</a:t>
            </a:r>
            <a:r>
              <a:rPr lang="sv-SE" sz="5400" dirty="0"/>
              <a:t> Environment </a:t>
            </a:r>
            <a:r>
              <a:rPr lang="en-US" sz="5400" dirty="0"/>
              <a:t>Analysis</a:t>
            </a:r>
            <a:endParaRPr lang="sv-SE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20988"/>
            <a:ext cx="9144000" cy="936812"/>
          </a:xfrm>
        </p:spPr>
        <p:txBody>
          <a:bodyPr/>
          <a:lstStyle/>
          <a:p>
            <a:r>
              <a:rPr lang="sv-SE" dirty="0"/>
              <a:t>Ulf Carlberg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871" y="5790912"/>
            <a:ext cx="11674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Public, open source software available for download at:</a:t>
            </a:r>
          </a:p>
          <a:p>
            <a:pPr algn="ctr"/>
            <a:r>
              <a:rPr lang="sv-SE" sz="2400" dirty="0">
                <a:hlinkClick r:id="rId2"/>
              </a:rPr>
              <a:t>https://dl.dropboxusercontent.com/u/13700179/virmlab.zip</a:t>
            </a:r>
            <a:endParaRPr lang="sv-SE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52165" y="347830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Introduction and implementation details</a:t>
            </a:r>
          </a:p>
        </p:txBody>
      </p:sp>
    </p:spTree>
    <p:extLst>
      <p:ext uri="{BB962C8B-B14F-4D97-AF65-F5344CB8AC3E}">
        <p14:creationId xmlns:p14="http://schemas.microsoft.com/office/powerpoint/2010/main" val="1767585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Capabilities of Simulation Tool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Generate a rich multipath environment by a number of incoming plane waves that are</a:t>
            </a:r>
          </a:p>
          <a:p>
            <a:pPr lvl="1"/>
            <a:r>
              <a:rPr lang="en-US" dirty="0"/>
              <a:t>Random uniformly distributed over 4π or</a:t>
            </a:r>
          </a:p>
          <a:p>
            <a:pPr lvl="1"/>
            <a:r>
              <a:rPr lang="en-US" dirty="0"/>
              <a:t>Random only from azimuth or</a:t>
            </a:r>
          </a:p>
          <a:p>
            <a:pPr lvl="1"/>
            <a:r>
              <a:rPr lang="en-US" dirty="0"/>
              <a:t>Any other distribution of interest</a:t>
            </a:r>
          </a:p>
          <a:p>
            <a:r>
              <a:rPr lang="en-US" dirty="0"/>
              <a:t>Sample the fields/calculate port voltage for</a:t>
            </a:r>
          </a:p>
          <a:p>
            <a:pPr lvl="1"/>
            <a:r>
              <a:rPr lang="en-US" dirty="0"/>
              <a:t>Dipoles, Huygen’s sources, pencil beams of cos</a:t>
            </a:r>
            <a:r>
              <a:rPr lang="en-US" baseline="30000" dirty="0"/>
              <a:t>n</a:t>
            </a:r>
            <a:r>
              <a:rPr lang="en-US" dirty="0"/>
              <a:t>(θ/2)-shape etc</a:t>
            </a:r>
          </a:p>
          <a:p>
            <a:pPr lvl="1"/>
            <a:r>
              <a:rPr lang="en-US" dirty="0"/>
              <a:t>Any antenna (from CST, HFSS, measurements)</a:t>
            </a:r>
          </a:p>
          <a:p>
            <a:r>
              <a:rPr lang="en-US" dirty="0"/>
              <a:t>Gather samples by</a:t>
            </a:r>
          </a:p>
          <a:p>
            <a:pPr lvl="1"/>
            <a:r>
              <a:rPr lang="en-US" dirty="0"/>
              <a:t>Walking in a path or</a:t>
            </a:r>
          </a:p>
          <a:p>
            <a:pPr lvl="1"/>
            <a:r>
              <a:rPr lang="en-US" dirty="0"/>
              <a:t>Generate new incoming waves or</a:t>
            </a:r>
          </a:p>
          <a:p>
            <a:pPr lvl="1"/>
            <a:r>
              <a:rPr lang="en-US" dirty="0"/>
              <a:t>Distribute users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614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Further Capabilities of Simulation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427" y="1809259"/>
            <a:ext cx="8229600" cy="430531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Plot and animate</a:t>
            </a:r>
          </a:p>
          <a:p>
            <a:pPr lvl="1"/>
            <a:r>
              <a:rPr lang="en-US" dirty="0"/>
              <a:t>Waves</a:t>
            </a:r>
          </a:p>
          <a:p>
            <a:pPr lvl="1"/>
            <a:r>
              <a:rPr lang="en-US" dirty="0"/>
              <a:t>Fields</a:t>
            </a:r>
          </a:p>
          <a:p>
            <a:pPr lvl="1"/>
            <a:r>
              <a:rPr lang="en-US" dirty="0"/>
              <a:t>CDF</a:t>
            </a:r>
          </a:p>
          <a:p>
            <a:pPr lvl="1"/>
            <a:r>
              <a:rPr lang="en-US" dirty="0"/>
              <a:t>etc</a:t>
            </a:r>
          </a:p>
          <a:p>
            <a:r>
              <a:rPr lang="en-US" dirty="0"/>
              <a:t>Place two or more antennas close to each other and calculate MED, correlation, capacity, diversity gain </a:t>
            </a:r>
          </a:p>
          <a:p>
            <a:pPr lvl="1"/>
            <a:r>
              <a:rPr lang="en-US" dirty="0"/>
              <a:t>Compare different environments (Uniform/Azimuth)</a:t>
            </a:r>
          </a:p>
          <a:p>
            <a:pPr lvl="1"/>
            <a:r>
              <a:rPr lang="en-US" dirty="0"/>
              <a:t>Compare number of incoming waves</a:t>
            </a:r>
          </a:p>
          <a:p>
            <a:pPr lvl="1"/>
            <a:r>
              <a:rPr lang="en-US" dirty="0"/>
              <a:t>Compare orientation in non-uniform environments</a:t>
            </a:r>
          </a:p>
          <a:p>
            <a:r>
              <a:rPr lang="en-US" dirty="0"/>
              <a:t>Matlab Scripts as input to give maximum flexibility for the user</a:t>
            </a:r>
          </a:p>
        </p:txBody>
      </p:sp>
    </p:spTree>
    <p:extLst>
      <p:ext uri="{BB962C8B-B14F-4D97-AF65-F5344CB8AC3E}">
        <p14:creationId xmlns:p14="http://schemas.microsoft.com/office/powerpoint/2010/main" val="1125790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5" descr="example05_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618" y="4658960"/>
            <a:ext cx="1884723" cy="19930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728" y="149421"/>
            <a:ext cx="3225468" cy="3301992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5490" y="149420"/>
            <a:ext cx="8229600" cy="850900"/>
          </a:xfrm>
        </p:spPr>
        <p:txBody>
          <a:bodyPr>
            <a:normAutofit/>
          </a:bodyPr>
          <a:lstStyle/>
          <a:p>
            <a:r>
              <a:rPr lang="en-US" dirty="0"/>
              <a:t>“</a:t>
            </a:r>
            <a:r>
              <a:rPr lang="en-US" dirty="0" err="1"/>
              <a:t>Struct</a:t>
            </a:r>
            <a:r>
              <a:rPr lang="en-US" dirty="0"/>
              <a:t>” for Waves, Antennas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334356" y="1718000"/>
            <a:ext cx="3929090" cy="49339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w = 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env_type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'3D'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N: 10000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20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Ntx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4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pol_type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'LP'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K: []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theta_min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theta_max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180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phi_min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phi_max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360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theta: [10000x20x4 double]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phi: [10000x20x4 double]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Eth: [10000x20x4 double]</a:t>
            </a:r>
          </a:p>
          <a:p>
            <a:pPr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Eph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[10000x20x4 double]</a:t>
            </a:r>
          </a:p>
        </p:txBody>
      </p:sp>
      <p:sp>
        <p:nvSpPr>
          <p:cNvPr id="7" name="Platshållare för innehåll 2"/>
          <p:cNvSpPr txBox="1">
            <a:spLocks/>
          </p:cNvSpPr>
          <p:nvPr/>
        </p:nvSpPr>
        <p:spPr>
          <a:xfrm>
            <a:off x="5084259" y="1704582"/>
            <a:ext cx="3929090" cy="4515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a = 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type: '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farfield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name: '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inc.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electric dipole'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actions: {'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gen_farfield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('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inc.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electric dipole', 19, 37)'}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freq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-1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Nth: 19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Nph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37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Nfreq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1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theta: [19x1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phi: [37x1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Eth: [19x37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Eph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[19x37 double]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pow_rad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: 12.5350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94293" y="4301368"/>
            <a:ext cx="104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(0-180)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98209" y="4733453"/>
            <a:ext cx="104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(0-360)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91198" y="5076770"/>
            <a:ext cx="1255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(</a:t>
            </a:r>
            <a:r>
              <a:rPr lang="sv-SE" dirty="0" err="1"/>
              <a:t>complex</a:t>
            </a:r>
            <a:r>
              <a:rPr lang="sv-SE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91198" y="5426354"/>
            <a:ext cx="1255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(</a:t>
            </a:r>
            <a:r>
              <a:rPr lang="sv-SE" dirty="0" err="1"/>
              <a:t>complex</a:t>
            </a:r>
            <a:r>
              <a:rPr lang="sv-S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798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51625" y="149420"/>
            <a:ext cx="9976351" cy="850900"/>
          </a:xfrm>
        </p:spPr>
        <p:txBody>
          <a:bodyPr>
            <a:normAutofit/>
          </a:bodyPr>
          <a:lstStyle/>
          <a:p>
            <a:r>
              <a:rPr lang="en-US" dirty="0"/>
              <a:t>“</a:t>
            </a:r>
            <a:r>
              <a:rPr lang="en-US" dirty="0" err="1"/>
              <a:t>Struct</a:t>
            </a:r>
            <a:r>
              <a:rPr lang="en-US" dirty="0"/>
              <a:t>” for Positions, Channel matrix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51625" y="1299435"/>
            <a:ext cx="3929090" cy="36042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p = 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N: 2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Na: 1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x: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y: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  z: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alpha: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theta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: [2x1 double]</a:t>
            </a:r>
          </a:p>
          <a:p>
            <a:pPr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      phi: [2x1 double]</a:t>
            </a:r>
          </a:p>
          <a:p>
            <a:pPr>
              <a:buNone/>
            </a:pP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Platshållare för innehåll 2"/>
          <p:cNvSpPr txBox="1">
            <a:spLocks/>
          </p:cNvSpPr>
          <p:nvPr/>
        </p:nvSpPr>
        <p:spPr>
          <a:xfrm>
            <a:off x="6438025" y="1299433"/>
            <a:ext cx="3929090" cy="780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>
                <a:latin typeface="Courier New" pitchFamily="49" charset="0"/>
                <a:cs typeface="Courier New" pitchFamily="49" charset="0"/>
              </a:rPr>
              <a:t>H: [1x4x2x10000 double]</a:t>
            </a:r>
          </a:p>
          <a:p>
            <a:pPr>
              <a:buFont typeface="Arial" panose="020B0604020202020204" pitchFamily="34" charset="0"/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Straight Arrow Connector 7"/>
          <p:cNvCxnSpPr>
            <a:stCxn id="11" idx="0"/>
          </p:cNvCxnSpPr>
          <p:nvPr/>
        </p:nvCxnSpPr>
        <p:spPr>
          <a:xfrm flipV="1">
            <a:off x="5578005" y="1532967"/>
            <a:ext cx="1432397" cy="6536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latshållare för innehåll 2"/>
          <p:cNvSpPr txBox="1">
            <a:spLocks/>
          </p:cNvSpPr>
          <p:nvPr/>
        </p:nvSpPr>
        <p:spPr>
          <a:xfrm>
            <a:off x="4736006" y="2186633"/>
            <a:ext cx="1683998" cy="444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Nrx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numel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(a)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Platshållare för innehåll 2"/>
          <p:cNvSpPr txBox="1">
            <a:spLocks/>
          </p:cNvSpPr>
          <p:nvPr/>
        </p:nvSpPr>
        <p:spPr>
          <a:xfrm>
            <a:off x="5678666" y="3208303"/>
            <a:ext cx="1683998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Ntx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w.Ntx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Platshållare för innehåll 2"/>
          <p:cNvSpPr txBox="1">
            <a:spLocks/>
          </p:cNvSpPr>
          <p:nvPr/>
        </p:nvSpPr>
        <p:spPr>
          <a:xfrm>
            <a:off x="7362664" y="3456201"/>
            <a:ext cx="2362675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Npositions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p.N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Platshållare för innehåll 2"/>
          <p:cNvSpPr txBox="1">
            <a:spLocks/>
          </p:cNvSpPr>
          <p:nvPr/>
        </p:nvSpPr>
        <p:spPr>
          <a:xfrm>
            <a:off x="8769484" y="2630917"/>
            <a:ext cx="2362675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Nrealizations</a:t>
            </a:r>
            <a:r>
              <a:rPr lang="fr-FR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FR" sz="1400" dirty="0" err="1">
                <a:latin typeface="Courier New" pitchFamily="49" charset="0"/>
                <a:cs typeface="Courier New" pitchFamily="49" charset="0"/>
              </a:rPr>
              <a:t>w.N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438025" y="1532966"/>
            <a:ext cx="724777" cy="15685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436022" y="1555755"/>
            <a:ext cx="748754" cy="18365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943050" y="1532967"/>
            <a:ext cx="1622659" cy="10979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76983" y="4704796"/>
            <a:ext cx="4532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Typically</a:t>
            </a:r>
            <a:r>
              <a:rPr lang="sv-SE" dirty="0"/>
              <a:t>, </a:t>
            </a:r>
            <a:r>
              <a:rPr lang="sv-SE" dirty="0" err="1"/>
              <a:t>Nrx</a:t>
            </a:r>
            <a:r>
              <a:rPr lang="sv-SE" dirty="0"/>
              <a:t> and </a:t>
            </a:r>
            <a:r>
              <a:rPr lang="sv-SE" dirty="0" err="1"/>
              <a:t>Ntx</a:t>
            </a:r>
            <a:r>
              <a:rPr lang="sv-SE" dirty="0"/>
              <a:t> is small (1-8) and </a:t>
            </a:r>
            <a:r>
              <a:rPr lang="sv-SE" dirty="0" err="1"/>
              <a:t>Npositions</a:t>
            </a:r>
            <a:r>
              <a:rPr lang="sv-SE" dirty="0"/>
              <a:t> and/or </a:t>
            </a:r>
            <a:r>
              <a:rPr lang="sv-SE" dirty="0" err="1"/>
              <a:t>Nrealizations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large</a:t>
            </a:r>
            <a:r>
              <a:rPr lang="sv-SE" dirty="0"/>
              <a:t>. The </a:t>
            </a:r>
            <a:r>
              <a:rPr lang="sv-SE" dirty="0" err="1"/>
              <a:t>code</a:t>
            </a:r>
            <a:r>
              <a:rPr lang="sv-SE" dirty="0"/>
              <a:t> is </a:t>
            </a:r>
            <a:r>
              <a:rPr lang="sv-SE" dirty="0" err="1"/>
              <a:t>optimized</a:t>
            </a:r>
            <a:r>
              <a:rPr lang="sv-SE" dirty="0"/>
              <a:t> for </a:t>
            </a:r>
            <a:r>
              <a:rPr lang="sv-SE" dirty="0" err="1"/>
              <a:t>this</a:t>
            </a:r>
            <a:r>
              <a:rPr lang="sv-SE" dirty="0"/>
              <a:t>.</a:t>
            </a:r>
          </a:p>
        </p:txBody>
      </p:sp>
      <p:sp>
        <p:nvSpPr>
          <p:cNvPr id="15" name="Platshållare för innehåll 2"/>
          <p:cNvSpPr txBox="1">
            <a:spLocks/>
          </p:cNvSpPr>
          <p:nvPr/>
        </p:nvSpPr>
        <p:spPr>
          <a:xfrm>
            <a:off x="10440473" y="1593978"/>
            <a:ext cx="1244590" cy="368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Nfreq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790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Folder Structure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demo </a:t>
            </a:r>
            <a:r>
              <a:rPr lang="en-US" dirty="0"/>
              <a:t>– example input files (replaces example*.m)</a:t>
            </a:r>
          </a:p>
          <a:p>
            <a:r>
              <a:rPr lang="en-US" b="1" dirty="0"/>
              <a:t>doc</a:t>
            </a:r>
            <a:r>
              <a:rPr lang="en-US" dirty="0"/>
              <a:t> – documentation files (text, Word, PowerPoint)</a:t>
            </a:r>
          </a:p>
          <a:p>
            <a:r>
              <a:rPr lang="en-US" b="1" dirty="0"/>
              <a:t>main</a:t>
            </a:r>
            <a:r>
              <a:rPr lang="en-US" dirty="0"/>
              <a:t> – main source code functions. </a:t>
            </a:r>
            <a:r>
              <a:rPr lang="en-US" dirty="0">
                <a:solidFill>
                  <a:srgbClr val="FF0000"/>
                </a:solidFill>
              </a:rPr>
              <a:t>This folder should be added to Matlab’s path (once)!</a:t>
            </a:r>
          </a:p>
          <a:p>
            <a:r>
              <a:rPr lang="en-US" b="1" dirty="0"/>
              <a:t>test</a:t>
            </a:r>
            <a:r>
              <a:rPr lang="en-US" dirty="0"/>
              <a:t> – test functions for verifying source code functions. Also useful as example of how to use various functions.</a:t>
            </a:r>
          </a:p>
          <a:p>
            <a:r>
              <a:rPr lang="en-US" dirty="0"/>
              <a:t>Create your own folders with your own files…</a:t>
            </a:r>
          </a:p>
        </p:txBody>
      </p:sp>
    </p:spTree>
    <p:extLst>
      <p:ext uri="{BB962C8B-B14F-4D97-AF65-F5344CB8AC3E}">
        <p14:creationId xmlns:p14="http://schemas.microsoft.com/office/powerpoint/2010/main" val="3036054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Waves from </a:t>
            </a:r>
            <a:r>
              <a:rPr lang="sv-SE" dirty="0" err="1"/>
              <a:t>random</a:t>
            </a:r>
            <a:r>
              <a:rPr lang="sv-SE" dirty="0"/>
              <a:t> </a:t>
            </a:r>
            <a:r>
              <a:rPr lang="sv-SE" dirty="0" err="1"/>
              <a:t>directions</a:t>
            </a:r>
            <a:r>
              <a:rPr lang="sv-SE" dirty="0"/>
              <a:t> with </a:t>
            </a:r>
            <a:r>
              <a:rPr lang="sv-SE" dirty="0" err="1"/>
              <a:t>random</a:t>
            </a:r>
            <a:r>
              <a:rPr lang="sv-SE" dirty="0"/>
              <a:t> </a:t>
            </a:r>
            <a:r>
              <a:rPr lang="sv-SE" dirty="0" err="1"/>
              <a:t>amplitude</a:t>
            </a:r>
            <a:r>
              <a:rPr lang="sv-SE" dirty="0"/>
              <a:t>, </a:t>
            </a:r>
            <a:r>
              <a:rPr lang="sv-SE" dirty="0" err="1"/>
              <a:t>phase</a:t>
            </a:r>
            <a:r>
              <a:rPr lang="sv-SE" dirty="0"/>
              <a:t> and </a:t>
            </a:r>
            <a:r>
              <a:rPr lang="sv-SE" dirty="0" err="1"/>
              <a:t>polarization</a:t>
            </a:r>
            <a:endParaRPr lang="sv-SE" dirty="0"/>
          </a:p>
        </p:txBody>
      </p:sp>
      <p:sp>
        <p:nvSpPr>
          <p:cNvPr id="5" name="textruta 4"/>
          <p:cNvSpPr txBox="1"/>
          <p:nvPr/>
        </p:nvSpPr>
        <p:spPr>
          <a:xfrm>
            <a:off x="1881158" y="171448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Uniform:</a:t>
            </a:r>
          </a:p>
        </p:txBody>
      </p:sp>
      <p:pic>
        <p:nvPicPr>
          <p:cNvPr id="6" name="Bildobjekt 5" descr="example05_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8869" y="1899154"/>
            <a:ext cx="4314262" cy="456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415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Waves from </a:t>
            </a:r>
            <a:r>
              <a:rPr lang="sv-SE" dirty="0" err="1"/>
              <a:t>random</a:t>
            </a:r>
            <a:r>
              <a:rPr lang="sv-SE" dirty="0"/>
              <a:t> </a:t>
            </a:r>
            <a:r>
              <a:rPr lang="sv-SE" dirty="0" err="1"/>
              <a:t>directions</a:t>
            </a:r>
            <a:r>
              <a:rPr lang="sv-SE" dirty="0"/>
              <a:t> with </a:t>
            </a:r>
            <a:r>
              <a:rPr lang="sv-SE" dirty="0" err="1"/>
              <a:t>random</a:t>
            </a:r>
            <a:r>
              <a:rPr lang="sv-SE" dirty="0"/>
              <a:t> </a:t>
            </a:r>
            <a:r>
              <a:rPr lang="sv-SE" dirty="0" err="1"/>
              <a:t>amplitude</a:t>
            </a:r>
            <a:r>
              <a:rPr lang="sv-SE" dirty="0"/>
              <a:t>, </a:t>
            </a:r>
            <a:r>
              <a:rPr lang="sv-SE" dirty="0" err="1"/>
              <a:t>phase</a:t>
            </a:r>
            <a:r>
              <a:rPr lang="sv-SE" dirty="0"/>
              <a:t> and </a:t>
            </a:r>
            <a:r>
              <a:rPr lang="sv-SE" dirty="0" err="1"/>
              <a:t>polarization</a:t>
            </a:r>
            <a:endParaRPr lang="sv-SE" dirty="0"/>
          </a:p>
        </p:txBody>
      </p:sp>
      <p:sp>
        <p:nvSpPr>
          <p:cNvPr id="5" name="textruta 4"/>
          <p:cNvSpPr txBox="1"/>
          <p:nvPr/>
        </p:nvSpPr>
        <p:spPr>
          <a:xfrm>
            <a:off x="1881158" y="171448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azimuth only:</a:t>
            </a:r>
          </a:p>
        </p:txBody>
      </p:sp>
      <p:pic>
        <p:nvPicPr>
          <p:cNvPr id="6" name="Bildobjekt 5" descr="example05_2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2794" y="2714620"/>
            <a:ext cx="5572132" cy="232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35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Units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SI-units unless otherwise specified, so the variable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freq</a:t>
            </a:r>
            <a:r>
              <a:rPr lang="en-US" dirty="0"/>
              <a:t> implies a unit in Hertz and the variable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freq_GHz</a:t>
            </a:r>
            <a:r>
              <a:rPr lang="en-US" dirty="0"/>
              <a:t> is given in GHz.</a:t>
            </a:r>
          </a:p>
          <a:p>
            <a:r>
              <a:rPr lang="en-US" dirty="0"/>
              <a:t>Angles are normally given in degrees! (Often supplied in measurement files, easier to interpret, can express e.g. 90 degrees and 180 degrees exactly with floating point numbers.)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327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Coordinate Systems used in </a:t>
            </a:r>
            <a:r>
              <a:rPr lang="en-US" b="1" dirty="0"/>
              <a:t>virmlab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965515" cy="4351338"/>
          </a:xfrm>
        </p:spPr>
        <p:txBody>
          <a:bodyPr/>
          <a:lstStyle/>
          <a:p>
            <a:r>
              <a:rPr lang="en-US" dirty="0"/>
              <a:t>The usual Cartesian ”xyz”-coordinates.</a:t>
            </a:r>
          </a:p>
          <a:p>
            <a:r>
              <a:rPr lang="en-US" dirty="0"/>
              <a:t>Spherical coordinates </a:t>
            </a:r>
            <a:r>
              <a:rPr lang="en-US" i="1" dirty="0"/>
              <a:t>r</a:t>
            </a:r>
            <a:r>
              <a:rPr lang="en-US" dirty="0"/>
              <a:t>, </a:t>
            </a:r>
            <a:r>
              <a:rPr lang="en-US" i="1" dirty="0"/>
              <a:t>theta</a:t>
            </a:r>
            <a:r>
              <a:rPr lang="en-US" dirty="0"/>
              <a:t>, </a:t>
            </a:r>
            <a:r>
              <a:rPr lang="en-US" i="1" dirty="0"/>
              <a:t>phi</a:t>
            </a:r>
            <a:r>
              <a:rPr lang="en-US" dirty="0"/>
              <a:t>, where </a:t>
            </a:r>
            <a:r>
              <a:rPr lang="en-US" i="1" dirty="0"/>
              <a:t>theta</a:t>
            </a:r>
            <a:r>
              <a:rPr lang="en-US" dirty="0"/>
              <a:t> is measured from the z-axis.</a:t>
            </a:r>
          </a:p>
          <a:p>
            <a:r>
              <a:rPr lang="en-US" dirty="0">
                <a:solidFill>
                  <a:srgbClr val="FF0000"/>
                </a:solidFill>
              </a:rPr>
              <a:t>Do not use </a:t>
            </a:r>
            <a:r>
              <a:rPr lang="en-US" dirty="0"/>
              <a:t>Matlab’s cart2sph() or sph2cart()! They use different definitions (and radians). Use the functions </a:t>
            </a:r>
            <a:r>
              <a:rPr lang="en-US" b="1" dirty="0"/>
              <a:t>rthetaphi2xyz()</a:t>
            </a:r>
            <a:r>
              <a:rPr lang="en-US" dirty="0"/>
              <a:t> and </a:t>
            </a:r>
            <a:r>
              <a:rPr lang="en-US" b="1" dirty="0"/>
              <a:t>xyz2rthetaphi().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File:Spherical coordina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712" y="2688431"/>
            <a:ext cx="3420649" cy="335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051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818" y="1528964"/>
            <a:ext cx="7004050" cy="525427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Interpret Results: CDF curves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2494" y="3155620"/>
            <a:ext cx="340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“1 per cent of samples are -30 dB below threshold or worse”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898512" y="4660900"/>
            <a:ext cx="856049" cy="127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754561" y="4673600"/>
            <a:ext cx="0" cy="13589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86802" y="4034135"/>
            <a:ext cx="1485341" cy="6394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13287" y="3572470"/>
            <a:ext cx="1473200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Good curves to the right!</a:t>
            </a:r>
          </a:p>
        </p:txBody>
      </p:sp>
    </p:spTree>
    <p:extLst>
      <p:ext uri="{BB962C8B-B14F-4D97-AF65-F5344CB8AC3E}">
        <p14:creationId xmlns:p14="http://schemas.microsoft.com/office/powerpoint/2010/main" val="3514514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r>
              <a:rPr lang="sv-SE" dirty="0"/>
              <a:t> to virmlab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Abbreviation of ”</a:t>
            </a:r>
            <a:r>
              <a:rPr lang="en-US" dirty="0">
                <a:solidFill>
                  <a:srgbClr val="FF0000"/>
                </a:solidFill>
              </a:rPr>
              <a:t>Vi</a:t>
            </a:r>
            <a:r>
              <a:rPr lang="en-US" dirty="0"/>
              <a:t>sual </a:t>
            </a:r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/>
              <a:t>andom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/>
              <a:t>ultipath </a:t>
            </a:r>
            <a:r>
              <a:rPr lang="en-US" dirty="0">
                <a:solidFill>
                  <a:srgbClr val="FF0000"/>
                </a:solidFill>
              </a:rPr>
              <a:t>Lab</a:t>
            </a:r>
            <a:r>
              <a:rPr lang="en-US" dirty="0"/>
              <a:t>oratory”.</a:t>
            </a:r>
          </a:p>
          <a:p>
            <a:r>
              <a:rPr lang="en-US" dirty="0"/>
              <a:t>Implemented in Mathwork’s Matlab (no extra toolboxes needed).</a:t>
            </a:r>
          </a:p>
          <a:p>
            <a:r>
              <a:rPr lang="en-US" dirty="0"/>
              <a:t>Input is given in Matlab scripts. (More general and flexible than GUI.)</a:t>
            </a:r>
          </a:p>
          <a:p>
            <a:r>
              <a:rPr lang="en-US" dirty="0"/>
              <a:t>Output is presented as Matlab plots (2D and 3D).</a:t>
            </a:r>
          </a:p>
          <a:p>
            <a:r>
              <a:rPr lang="en-US" dirty="0"/>
              <a:t>Can simulate plane waves incident on antenna far-fields.</a:t>
            </a:r>
          </a:p>
          <a:p>
            <a:r>
              <a:rPr lang="en-US" dirty="0"/>
              <a:t>Example environment: RIMP – Rich Isotropic Multipath</a:t>
            </a:r>
          </a:p>
          <a:p>
            <a:r>
              <a:rPr lang="en-US" dirty="0"/>
              <a:t>Another example: RLOS – Random Line-of-sight</a:t>
            </a:r>
          </a:p>
          <a:p>
            <a:r>
              <a:rPr lang="en-US" dirty="0"/>
              <a:t>Not a full wave solver. Far-fields are imported from measurements or full-wave solvers such as CST and HFSS. Embedded far-fields can be imported for antenna arrays with several ports.</a:t>
            </a:r>
          </a:p>
        </p:txBody>
      </p:sp>
    </p:spTree>
    <p:extLst>
      <p:ext uri="{BB962C8B-B14F-4D97-AF65-F5344CB8AC3E}">
        <p14:creationId xmlns:p14="http://schemas.microsoft.com/office/powerpoint/2010/main" val="565651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Probability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Detection</a:t>
            </a:r>
            <a:r>
              <a:rPr lang="sv-SE" dirty="0"/>
              <a:t> (PoD)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12" y="1690688"/>
            <a:ext cx="6706806" cy="5031288"/>
          </a:xfrm>
        </p:spPr>
      </p:pic>
      <p:sp>
        <p:nvSpPr>
          <p:cNvPr id="6" name="TextBox 5"/>
          <p:cNvSpPr txBox="1"/>
          <p:nvPr/>
        </p:nvSpPr>
        <p:spPr>
          <a:xfrm>
            <a:off x="5834066" y="3814763"/>
            <a:ext cx="1473200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Good curves to the left!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8942" y="2044617"/>
            <a:ext cx="4168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“To be able to detect 95 % of users, we need an average power 22 dB over the threshold level.”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776225" y="2263317"/>
            <a:ext cx="3841005" cy="121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617230" y="2263317"/>
            <a:ext cx="1" cy="37609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935506" y="2275450"/>
            <a:ext cx="1506071" cy="3512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34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Antenna Far-Fields (Import from Simulations or Measurements)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36" y="1678029"/>
            <a:ext cx="4980709" cy="48951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971" y="1330470"/>
            <a:ext cx="4967829" cy="48824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06993" y="6388514"/>
            <a:ext cx="311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demo/</a:t>
            </a:r>
            <a:r>
              <a:rPr lang="en-US" dirty="0" err="1"/>
              <a:t>meas_pattern.m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52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545" y="1690688"/>
            <a:ext cx="5050546" cy="412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Fading Statistic in Multi-Path Environments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05157"/>
            <a:ext cx="5043192" cy="5176075"/>
          </a:xfrm>
        </p:spPr>
      </p:pic>
      <p:sp>
        <p:nvSpPr>
          <p:cNvPr id="4" name="TextBox 3"/>
          <p:cNvSpPr txBox="1"/>
          <p:nvPr/>
        </p:nvSpPr>
        <p:spPr>
          <a:xfrm>
            <a:off x="8589818" y="6034901"/>
            <a:ext cx="3117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demo/</a:t>
            </a:r>
            <a:r>
              <a:rPr lang="en-US" dirty="0" err="1"/>
              <a:t>nice_illustration_Ez.m</a:t>
            </a:r>
            <a:endParaRPr lang="en-US" dirty="0"/>
          </a:p>
          <a:p>
            <a:r>
              <a:rPr lang="en-US" dirty="0"/>
              <a:t>demo/</a:t>
            </a:r>
            <a:r>
              <a:rPr lang="en-US" dirty="0" err="1"/>
              <a:t>power_allocation.m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71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Rotation/translation of antennas far-fields</a:t>
            </a:r>
          </a:p>
          <a:p>
            <a:r>
              <a:rPr lang="en-US" dirty="0"/>
              <a:t>Plane wave incidents to antenna, or antenna-to-antenna coupling</a:t>
            </a:r>
          </a:p>
          <a:p>
            <a:r>
              <a:rPr lang="en-US" dirty="0"/>
              <a:t>Statistics of fading environments</a:t>
            </a:r>
          </a:p>
          <a:p>
            <a:r>
              <a:rPr lang="en-US" dirty="0"/>
              <a:t>Diversity/MIMO algorithm fading mitigation</a:t>
            </a:r>
          </a:p>
          <a:p>
            <a:r>
              <a:rPr lang="en-US" dirty="0"/>
              <a:t>Big arrays of antennas</a:t>
            </a:r>
          </a:p>
          <a:p>
            <a:r>
              <a:rPr lang="en-US" dirty="0"/>
              <a:t>Well-written and commented code with help section for each function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https://dl.dropboxusercontent.com/u/13700179/virmlab.zip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92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509" y="143452"/>
            <a:ext cx="10515600" cy="909493"/>
          </a:xfrm>
        </p:spPr>
        <p:txBody>
          <a:bodyPr/>
          <a:lstStyle/>
          <a:p>
            <a:r>
              <a:rPr lang="en-US" dirty="0"/>
              <a:t>Use “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lookfor</a:t>
            </a:r>
            <a:r>
              <a:rPr lang="en-US" dirty="0"/>
              <a:t>” command to find functions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40" y="948316"/>
            <a:ext cx="8987668" cy="5868554"/>
          </a:xfrm>
        </p:spPr>
      </p:pic>
    </p:spTree>
    <p:extLst>
      <p:ext uri="{BB962C8B-B14F-4D97-AF65-F5344CB8AC3E}">
        <p14:creationId xmlns:p14="http://schemas.microsoft.com/office/powerpoint/2010/main" val="1066351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18" y="111269"/>
            <a:ext cx="3048000" cy="3809567"/>
          </a:xfrm>
        </p:spPr>
        <p:txBody>
          <a:bodyPr/>
          <a:lstStyle/>
          <a:p>
            <a:r>
              <a:rPr lang="en-US" dirty="0"/>
              <a:t>Study the Source Code</a:t>
            </a:r>
            <a:br>
              <a:rPr lang="en-US" dirty="0"/>
            </a:br>
            <a:r>
              <a:rPr lang="en-US" dirty="0"/>
              <a:t>with “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edit</a:t>
            </a:r>
            <a:r>
              <a:rPr lang="en-US" dirty="0"/>
              <a:t>” command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731" y="111268"/>
            <a:ext cx="8570160" cy="6594331"/>
          </a:xfrm>
        </p:spPr>
      </p:pic>
    </p:spTree>
    <p:extLst>
      <p:ext uri="{BB962C8B-B14F-4D97-AF65-F5344CB8AC3E}">
        <p14:creationId xmlns:p14="http://schemas.microsoft.com/office/powerpoint/2010/main" val="1528905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4" y="365125"/>
            <a:ext cx="4350327" cy="3015384"/>
          </a:xfrm>
        </p:spPr>
        <p:txBody>
          <a:bodyPr/>
          <a:lstStyle/>
          <a:p>
            <a:r>
              <a:rPr lang="en-US" dirty="0"/>
              <a:t>Use “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help</a:t>
            </a:r>
            <a:r>
              <a:rPr lang="en-US" dirty="0"/>
              <a:t>”/”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doc</a:t>
            </a:r>
            <a:r>
              <a:rPr lang="en-US" dirty="0"/>
              <a:t>” command, or press </a:t>
            </a:r>
            <a:r>
              <a:rPr lang="en-US" b="1" dirty="0"/>
              <a:t>F1</a:t>
            </a:r>
            <a:r>
              <a:rPr lang="en-US" dirty="0"/>
              <a:t> in editor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427" y="221673"/>
            <a:ext cx="6890838" cy="6398636"/>
          </a:xfrm>
        </p:spPr>
      </p:pic>
    </p:spTree>
    <p:extLst>
      <p:ext uri="{BB962C8B-B14F-4D97-AF65-F5344CB8AC3E}">
        <p14:creationId xmlns:p14="http://schemas.microsoft.com/office/powerpoint/2010/main" val="21401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Programming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77108" y="1690688"/>
            <a:ext cx="8250265" cy="473394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Follows “MATLAB Programming Style Guidelines” by Richard Johnson</a:t>
            </a:r>
          </a:p>
          <a:p>
            <a:pPr lvl="1"/>
            <a:r>
              <a:rPr lang="en-US" dirty="0">
                <a:hlinkClick r:id="rId2"/>
              </a:rPr>
              <a:t>http://www.datatool.com/downloads/matlab_style_guidelines.pdf</a:t>
            </a:r>
            <a:endParaRPr lang="en-US" dirty="0"/>
          </a:p>
          <a:p>
            <a:r>
              <a:rPr lang="en-US" dirty="0"/>
              <a:t>Modularized</a:t>
            </a:r>
          </a:p>
          <a:p>
            <a:pPr lvl="1"/>
            <a:r>
              <a:rPr lang="en-US" dirty="0"/>
              <a:t>The program consist of many small (max two editor screens/100 lines) well-designed functions.</a:t>
            </a:r>
          </a:p>
          <a:p>
            <a:pPr lvl="1"/>
            <a:r>
              <a:rPr lang="en-US" dirty="0"/>
              <a:t>Any block of code never appear in more than one place.</a:t>
            </a:r>
          </a:p>
          <a:p>
            <a:r>
              <a:rPr lang="en-US" dirty="0"/>
              <a:t>Commented</a:t>
            </a:r>
          </a:p>
          <a:p>
            <a:pPr lvl="1"/>
            <a:r>
              <a:rPr lang="en-US" dirty="0"/>
              <a:t>Help section in beginning of functions.</a:t>
            </a:r>
          </a:p>
          <a:p>
            <a:pPr lvl="1"/>
            <a:r>
              <a:rPr lang="en-US" dirty="0"/>
              <a:t>Comments that explain why and how something is done in the code.</a:t>
            </a:r>
          </a:p>
          <a:p>
            <a:r>
              <a:rPr lang="en-US" dirty="0"/>
              <a:t>Tested</a:t>
            </a:r>
          </a:p>
          <a:p>
            <a:pPr lvl="1"/>
            <a:r>
              <a:rPr lang="en-US" dirty="0"/>
              <a:t>Test scripts included for many functions.</a:t>
            </a:r>
          </a:p>
        </p:txBody>
      </p:sp>
    </p:spTree>
    <p:extLst>
      <p:ext uri="{BB962C8B-B14F-4D97-AF65-F5344CB8AC3E}">
        <p14:creationId xmlns:p14="http://schemas.microsoft.com/office/powerpoint/2010/main" val="5933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972</Words>
  <Application>Microsoft Office PowerPoint</Application>
  <PresentationFormat>Widescreen</PresentationFormat>
  <Paragraphs>137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Office Theme</vt:lpstr>
      <vt:lpstr>virmlab – A Matlab tool for Antenna and Propagation Environment Analysis</vt:lpstr>
      <vt:lpstr>Introduction to virmlab</vt:lpstr>
      <vt:lpstr>Antenna Far-Fields (Import from Simulations or Measurements)</vt:lpstr>
      <vt:lpstr>Fading Statistic in Multi-Path Environments</vt:lpstr>
      <vt:lpstr>Other Features</vt:lpstr>
      <vt:lpstr>Use “lookfor” command to find functions</vt:lpstr>
      <vt:lpstr>Study the Source Code with “edit” command</vt:lpstr>
      <vt:lpstr>Use “help”/”doc” command, or press F1 in editor</vt:lpstr>
      <vt:lpstr>Structured Programming</vt:lpstr>
      <vt:lpstr>Main Capabilities of Simulation Tool</vt:lpstr>
      <vt:lpstr>Further Capabilities of Simulation Tool</vt:lpstr>
      <vt:lpstr>“Struct” for Waves, Antennas</vt:lpstr>
      <vt:lpstr>“Struct” for Positions, Channel matrix</vt:lpstr>
      <vt:lpstr>Folder Structure</vt:lpstr>
      <vt:lpstr>Waves from random directions with random amplitude, phase and polarization</vt:lpstr>
      <vt:lpstr>Waves from random directions with random amplitude, phase and polarization</vt:lpstr>
      <vt:lpstr>Units</vt:lpstr>
      <vt:lpstr>Coordinate Systems used in virmlab</vt:lpstr>
      <vt:lpstr>How to Interpret Results: CDF curves</vt:lpstr>
      <vt:lpstr>Probability of Detection (PoD)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Antenna and Propagation Environment Analysis using virmlab</dc:title>
  <dc:creator>Ulf Carlberg</dc:creator>
  <cp:lastModifiedBy>ulf</cp:lastModifiedBy>
  <cp:revision>27</cp:revision>
  <dcterms:created xsi:type="dcterms:W3CDTF">2016-01-26T10:40:20Z</dcterms:created>
  <dcterms:modified xsi:type="dcterms:W3CDTF">2016-02-29T08:01:32Z</dcterms:modified>
</cp:coreProperties>
</file>